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63" r:id="rId3"/>
    <p:sldId id="306" r:id="rId4"/>
    <p:sldId id="321" r:id="rId5"/>
    <p:sldId id="264" r:id="rId6"/>
    <p:sldId id="267" r:id="rId7"/>
    <p:sldId id="268" r:id="rId8"/>
    <p:sldId id="269" r:id="rId9"/>
    <p:sldId id="271" r:id="rId10"/>
    <p:sldId id="270" r:id="rId11"/>
    <p:sldId id="272" r:id="rId12"/>
    <p:sldId id="273" r:id="rId13"/>
    <p:sldId id="274" r:id="rId14"/>
    <p:sldId id="275" r:id="rId15"/>
    <p:sldId id="322" r:id="rId16"/>
    <p:sldId id="276" r:id="rId17"/>
    <p:sldId id="277" r:id="rId18"/>
    <p:sldId id="278" r:id="rId19"/>
    <p:sldId id="279" r:id="rId20"/>
    <p:sldId id="280" r:id="rId21"/>
    <p:sldId id="258" r:id="rId22"/>
    <p:sldId id="259" r:id="rId23"/>
    <p:sldId id="281" r:id="rId24"/>
    <p:sldId id="320" r:id="rId25"/>
    <p:sldId id="260" r:id="rId26"/>
    <p:sldId id="307" r:id="rId27"/>
    <p:sldId id="308" r:id="rId28"/>
    <p:sldId id="309" r:id="rId29"/>
    <p:sldId id="310" r:id="rId30"/>
    <p:sldId id="284" r:id="rId31"/>
    <p:sldId id="265" r:id="rId32"/>
    <p:sldId id="285" r:id="rId33"/>
    <p:sldId id="312" r:id="rId34"/>
    <p:sldId id="313" r:id="rId35"/>
    <p:sldId id="314" r:id="rId36"/>
    <p:sldId id="315" r:id="rId37"/>
    <p:sldId id="316" r:id="rId38"/>
    <p:sldId id="317" r:id="rId39"/>
    <p:sldId id="286" r:id="rId40"/>
    <p:sldId id="287" r:id="rId41"/>
    <p:sldId id="288" r:id="rId42"/>
    <p:sldId id="289" r:id="rId43"/>
    <p:sldId id="290" r:id="rId44"/>
    <p:sldId id="318" r:id="rId45"/>
    <p:sldId id="319" r:id="rId46"/>
    <p:sldId id="261" r:id="rId47"/>
    <p:sldId id="311" r:id="rId4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5050"/>
    <a:srgbClr val="FFFF66"/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&#1044;&#1080;&#1072;&#1075;&#1088;&#1072;&#1084;&#1084;&#1072;%20&#1074;%20Microsoft%20Word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'[Диаграмма в Microsoft Word]Sheet1'!$A$2:$AE$2</c:f>
              <c:strCache>
                <c:ptCount val="31"/>
                <c:pt idx="0">
                  <c:v>Восток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p3d>
              <a:contourClr>
                <a:srgbClr val="FF0000"/>
              </a:contourClr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'[Диаграмма в Microsoft Word]Sheet1'!$AF$1:$AN$1</c:f>
              <c:numCache>
                <c:formatCode>General</c:formatCod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'[Диаграмма в Microsoft Word]Sheet1'!$AF$2:$AN$2</c:f>
              <c:numCache>
                <c:formatCode>General</c:formatCode>
                <c:ptCount val="9"/>
                <c:pt idx="0">
                  <c:v>4.7</c:v>
                </c:pt>
                <c:pt idx="1">
                  <c:v>4</c:v>
                </c:pt>
                <c:pt idx="2">
                  <c:v>3.9</c:v>
                </c:pt>
                <c:pt idx="3">
                  <c:v>3.4</c:v>
                </c:pt>
                <c:pt idx="4">
                  <c:v>3.4</c:v>
                </c:pt>
                <c:pt idx="5">
                  <c:v>3.5</c:v>
                </c:pt>
                <c:pt idx="6">
                  <c:v>3.3</c:v>
                </c:pt>
                <c:pt idx="7">
                  <c:v>3.2</c:v>
                </c:pt>
                <c:pt idx="8">
                  <c:v>2.4</c:v>
                </c:pt>
              </c:numCache>
            </c:numRef>
          </c:val>
        </c:ser>
        <c:dLbls>
          <c:showVal val="1"/>
        </c:dLbls>
        <c:gapWidth val="41"/>
        <c:shape val="box"/>
        <c:axId val="59434112"/>
        <c:axId val="59435648"/>
        <c:axId val="0"/>
      </c:bar3DChart>
      <c:catAx>
        <c:axId val="5943411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59435648"/>
        <c:crosses val="autoZero"/>
        <c:auto val="1"/>
        <c:lblAlgn val="ctr"/>
        <c:lblOffset val="100"/>
      </c:catAx>
      <c:valAx>
        <c:axId val="59435648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59434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Столбец3</c:v>
                </c:pt>
              </c:strCache>
            </c:strRef>
          </c:tx>
          <c:spPr>
            <a:solidFill>
              <a:schemeClr val="tx2"/>
            </a:solidFill>
            <a:ln>
              <a:solidFill>
                <a:schemeClr val="accent2">
                  <a:lumMod val="50000"/>
                </a:schemeClr>
              </a:solidFill>
            </a:ln>
          </c:spPr>
          <c:dLbls>
            <c:dLbl>
              <c:idx val="0"/>
              <c:layout>
                <c:manualLayout>
                  <c:x val="-3.0864197530864218E-3"/>
                  <c:y val="-0.3984566378470177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B43-4BC9-94C0-B857F65D64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200" b="1" i="0" baseline="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stdDev"/>
            <c:val val="1"/>
          </c:errBar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B43-4BC9-94C0-B857F65D644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rgbClr val="333399">
                  <a:lumMod val="50000"/>
                </a:srgbClr>
              </a:solidFill>
            </a:ln>
          </c:spPr>
          <c:dLbls>
            <c:dLbl>
              <c:idx val="1"/>
              <c:layout>
                <c:manualLayout>
                  <c:x val="6.1728395061728392E-3"/>
                  <c:y val="-0.4180988664732788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B43-4BC9-94C0-B857F65D64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200" b="1" i="0" baseline="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stdDev"/>
            <c:val val="1"/>
          </c:errBar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1">
                  <c:v>7.4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B43-4BC9-94C0-B857F65D644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solidFill>
                <a:srgbClr val="333399">
                  <a:lumMod val="50000"/>
                </a:srgbClr>
              </a:solidFill>
            </a:ln>
          </c:spPr>
          <c:dLbls>
            <c:dLbl>
              <c:idx val="2"/>
              <c:layout>
                <c:manualLayout>
                  <c:x val="0"/>
                  <c:y val="-0.3900385398643340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B43-4BC9-94C0-B857F65D64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200" b="1" i="0" baseline="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stdDev"/>
            <c:val val="1"/>
          </c:errBar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2">
                  <c:v>7.5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B43-4BC9-94C0-B857F65D6446}"/>
            </c:ext>
          </c:extLst>
        </c:ser>
        <c:overlap val="100"/>
        <c:axId val="79005952"/>
        <c:axId val="79020032"/>
      </c:barChart>
      <c:catAx>
        <c:axId val="7900595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200" b="1" i="0" baseline="0"/>
            </a:pPr>
            <a:endParaRPr lang="ru-RU"/>
          </a:p>
        </c:txPr>
        <c:crossAx val="79020032"/>
        <c:crosses val="autoZero"/>
        <c:auto val="1"/>
        <c:lblAlgn val="ctr"/>
        <c:lblOffset val="100"/>
      </c:catAx>
      <c:valAx>
        <c:axId val="79020032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79005952"/>
        <c:crosses val="autoZero"/>
        <c:crossBetween val="between"/>
      </c:valAx>
      <c:spPr>
        <a:solidFill>
          <a:schemeClr val="bg2">
            <a:lumMod val="20000"/>
            <a:lumOff val="80000"/>
          </a:schemeClr>
        </a:solidFill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6762533283568334E-2"/>
          <c:y val="3.1578155572134406E-2"/>
          <c:w val="0.93323746671643149"/>
          <c:h val="0.8749122425782296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Pt>
            <c:idx val="0"/>
            <c:spPr>
              <a:solidFill>
                <a:schemeClr val="tx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133-424A-9A9A-B8D89EA7E654}"/>
              </c:ext>
            </c:extLst>
          </c:dPt>
          <c:dPt>
            <c:idx val="1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48A-4A04-9D1D-0BE1DA076F3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2.5</c:v>
                </c:pt>
                <c:pt idx="1">
                  <c:v>2.5</c:v>
                </c:pt>
                <c:pt idx="2">
                  <c:v>2.1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48A-4A04-9D1D-0BE1DA076F32}"/>
            </c:ext>
          </c:extLst>
        </c:ser>
        <c:gapWidth val="219"/>
        <c:overlap val="-27"/>
        <c:axId val="78963456"/>
        <c:axId val="78964992"/>
      </c:barChart>
      <c:catAx>
        <c:axId val="7896345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8964992"/>
        <c:crosses val="autoZero"/>
        <c:auto val="1"/>
        <c:lblAlgn val="ctr"/>
        <c:lblOffset val="100"/>
      </c:catAx>
      <c:valAx>
        <c:axId val="78964992"/>
        <c:scaling>
          <c:orientation val="minMax"/>
          <c:max val="2.7"/>
          <c:min val="0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8963456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spPr/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D2A9D4-7F98-483F-8473-CD529B25470B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E67EEC-7BD7-462E-9F69-FC971C7A83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162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4CF831-4942-4DFA-880D-7E8AC12E19FD}" type="slidenum">
              <a:rPr lang="ru-RU"/>
              <a:pPr/>
              <a:t>15</a:t>
            </a:fld>
            <a:endParaRPr lang="ru-RU"/>
          </a:p>
        </p:txBody>
      </p:sp>
      <p:sp>
        <p:nvSpPr>
          <p:cNvPr id="16386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w="12700" cap="flat">
            <a:solidFill>
              <a:schemeClr val="tx1"/>
            </a:solidFill>
          </a:ln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 lIns="90488" tIns="44450" rIns="90488" bIns="44450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0D1B4-CFBD-0143-AE26-0D65F2B90902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6520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55114F5-4496-42A8-A3FC-C3C9EF3FCBEF}" type="slidenum">
              <a:rPr lang="en-GB" altLang="ru-RU" smtClean="0">
                <a:latin typeface="Arial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GB" altLang="ru-RU" smtClean="0">
              <a:latin typeface="Arial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8938" y="688975"/>
            <a:ext cx="6084887" cy="3424238"/>
          </a:xfrm>
          <a:noFill/>
          <a:ln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53" tIns="46227" rIns="92453" bIns="46227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="" xmlns:p14="http://schemas.microsoft.com/office/powerpoint/2010/main" val="774857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42D4-4D20-41DD-8E64-E219619F93C9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2EE9-D4FD-40EA-9C57-BA20E0CE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465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42D4-4D20-41DD-8E64-E219619F93C9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2EE9-D4FD-40EA-9C57-BA20E0CE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8742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42D4-4D20-41DD-8E64-E219619F93C9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2EE9-D4FD-40EA-9C57-BA20E0CE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6974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CC6EC115-2AF4-4810-95C4-A88EF0028BD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2664256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1885" y="381000"/>
            <a:ext cx="9148233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521885" y="1905000"/>
            <a:ext cx="9137649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B32CC-0627-4782-AB79-7A6898805BC0}" type="datetimeFigureOut">
              <a:rPr lang="ru-RU"/>
              <a:pPr>
                <a:defRPr/>
              </a:pPr>
              <a:t>22.03.2019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16800-81A5-4361-B91E-CCD3D5FD6F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23463456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42D4-4D20-41DD-8E64-E219619F93C9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2EE9-D4FD-40EA-9C57-BA20E0CE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1629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42D4-4D20-41DD-8E64-E219619F93C9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2EE9-D4FD-40EA-9C57-BA20E0CE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4918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42D4-4D20-41DD-8E64-E219619F93C9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2EE9-D4FD-40EA-9C57-BA20E0CE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444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42D4-4D20-41DD-8E64-E219619F93C9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2EE9-D4FD-40EA-9C57-BA20E0CE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5937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42D4-4D20-41DD-8E64-E219619F93C9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2EE9-D4FD-40EA-9C57-BA20E0CE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5990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42D4-4D20-41DD-8E64-E219619F93C9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2EE9-D4FD-40EA-9C57-BA20E0CE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0593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42D4-4D20-41DD-8E64-E219619F93C9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2EE9-D4FD-40EA-9C57-BA20E0CE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9027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742D4-4D20-41DD-8E64-E219619F93C9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2EE9-D4FD-40EA-9C57-BA20E0CE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7363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000">
              <a:srgbClr val="FFFF66"/>
            </a:gs>
            <a:gs pos="30000">
              <a:srgbClr val="D1E3F3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742D4-4D20-41DD-8E64-E219619F93C9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2EE9-D4FD-40EA-9C57-BA20E0CE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25368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611760"/>
            <a:ext cx="9144000" cy="1723868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Резервы улучшения выхаживания недоношенных детей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220224"/>
            <a:ext cx="9144000" cy="1655762"/>
          </a:xfrm>
        </p:spPr>
        <p:txBody>
          <a:bodyPr/>
          <a:lstStyle/>
          <a:p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БГМУ, Минск, 22 марта 2019 г.</a:t>
            </a:r>
          </a:p>
          <a:p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</a:t>
            </a:r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.м.н., доцент Устинович Ю.А.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10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2202287" cy="21977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750402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38" y="0"/>
            <a:ext cx="11726962" cy="6840728"/>
          </a:xfrm>
        </p:spPr>
      </p:pic>
    </p:spTree>
    <p:extLst>
      <p:ext uri="{BB962C8B-B14F-4D97-AF65-F5344CB8AC3E}">
        <p14:creationId xmlns="" xmlns:p14="http://schemas.microsoft.com/office/powerpoint/2010/main" val="4080425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1065" y="365126"/>
            <a:ext cx="11140225" cy="79397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Готов ли недоношенный плод к родам?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489" y="1159100"/>
            <a:ext cx="7316150" cy="5465595"/>
          </a:xfrm>
        </p:spPr>
      </p:pic>
    </p:spTree>
    <p:extLst>
      <p:ext uri="{BB962C8B-B14F-4D97-AF65-F5344CB8AC3E}">
        <p14:creationId xmlns="" xmlns:p14="http://schemas.microsoft.com/office/powerpoint/2010/main" val="899128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Late preterm newborn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737" y="1416676"/>
            <a:ext cx="8641999" cy="5358039"/>
          </a:xfrm>
        </p:spPr>
      </p:pic>
    </p:spTree>
    <p:extLst>
      <p:ext uri="{BB962C8B-B14F-4D97-AF65-F5344CB8AC3E}">
        <p14:creationId xmlns="" xmlns:p14="http://schemas.microsoft.com/office/powerpoint/2010/main" val="41978417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17" y="0"/>
            <a:ext cx="10084158" cy="6840420"/>
          </a:xfrm>
        </p:spPr>
      </p:pic>
    </p:spTree>
    <p:extLst>
      <p:ext uri="{BB962C8B-B14F-4D97-AF65-F5344CB8AC3E}">
        <p14:creationId xmlns="" xmlns:p14="http://schemas.microsoft.com/office/powerpoint/2010/main" val="3175934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Внутричерепные нетравматические кровоизлияния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592" y="1821019"/>
            <a:ext cx="6658377" cy="4334648"/>
          </a:xfrm>
        </p:spPr>
      </p:pic>
    </p:spTree>
    <p:extLst>
      <p:ext uri="{BB962C8B-B14F-4D97-AF65-F5344CB8AC3E}">
        <p14:creationId xmlns="" xmlns:p14="http://schemas.microsoft.com/office/powerpoint/2010/main" val="3887957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422400" y="381000"/>
            <a:ext cx="10363200" cy="1143000"/>
          </a:xfrm>
          <a:noFill/>
          <a:ln/>
        </p:spPr>
        <p:txBody>
          <a:bodyPr lIns="90488" tIns="44450" rIns="90488" bIns="44450"/>
          <a:lstStyle/>
          <a:p>
            <a:pPr algn="ctr"/>
            <a:r>
              <a:rPr lang="ru-RU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Патоморфология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ВЖК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90651" y="2133601"/>
            <a:ext cx="10363200" cy="3897313"/>
          </a:xfrm>
          <a:noFill/>
          <a:ln/>
        </p:spPr>
        <p:txBody>
          <a:bodyPr lIns="90488" tIns="44450" rIns="90488" bIns="44450"/>
          <a:lstStyle/>
          <a:p>
            <a:pPr>
              <a:lnSpc>
                <a:spcPct val="90000"/>
              </a:lnSpc>
              <a:buClr>
                <a:srgbClr val="FF0000"/>
              </a:buClr>
              <a:buSzPct val="150000"/>
              <a:buFont typeface="Wingdings" pitchFamily="2" charset="2"/>
              <a:buChar char="S"/>
            </a:pP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Герминальный матрикс или Субэпиндимальная ткань         расположена  над каудальными ядрами</a:t>
            </a:r>
          </a:p>
          <a:p>
            <a:pPr>
              <a:lnSpc>
                <a:spcPct val="90000"/>
              </a:lnSpc>
              <a:buClr>
                <a:srgbClr val="FF0000"/>
              </a:buClr>
              <a:buSzPct val="150000"/>
              <a:buFont typeface="Wingdings" pitchFamily="2" charset="2"/>
              <a:buChar char="S"/>
            </a:pP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представлена к 26 нед гестации глиальными  клетками мигрирующими в окружающую мозговую ткань. Эта ткань подвергается инволюции и исчезает на 34 нед гестации</a:t>
            </a:r>
          </a:p>
          <a:p>
            <a:pPr>
              <a:lnSpc>
                <a:spcPct val="90000"/>
              </a:lnSpc>
              <a:buClr>
                <a:srgbClr val="FF0000"/>
              </a:buClr>
              <a:buSzPct val="150000"/>
              <a:buFont typeface="Wingdings" pitchFamily="2" charset="2"/>
              <a:buChar char="S"/>
            </a:pP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максимальная интенсивность инволюции 26-32 нед, максимальный риск ВЖК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Внутричерепные нетравматические кровоизлияния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411" y="1962385"/>
            <a:ext cx="6568226" cy="4278730"/>
          </a:xfrm>
        </p:spPr>
      </p:pic>
    </p:spTree>
    <p:extLst>
      <p:ext uri="{BB962C8B-B14F-4D97-AF65-F5344CB8AC3E}">
        <p14:creationId xmlns="" xmlns:p14="http://schemas.microsoft.com/office/powerpoint/2010/main" val="3168735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Внутричерепные нетравматические кровоизлияния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1" y="1806009"/>
            <a:ext cx="6851560" cy="4486140"/>
          </a:xfrm>
        </p:spPr>
      </p:pic>
    </p:spTree>
    <p:extLst>
      <p:ext uri="{BB962C8B-B14F-4D97-AF65-F5344CB8AC3E}">
        <p14:creationId xmlns="" xmlns:p14="http://schemas.microsoft.com/office/powerpoint/2010/main" val="1304453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Гидроцефалия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991" y="1584102"/>
            <a:ext cx="7155648" cy="4746580"/>
          </a:xfrm>
        </p:spPr>
      </p:pic>
    </p:spTree>
    <p:extLst>
      <p:ext uri="{BB962C8B-B14F-4D97-AF65-F5344CB8AC3E}">
        <p14:creationId xmlns="" xmlns:p14="http://schemas.microsoft.com/office/powerpoint/2010/main" val="31075247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Гидроцефалия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592" y="1555567"/>
            <a:ext cx="7443988" cy="4902764"/>
          </a:xfrm>
        </p:spPr>
      </p:pic>
    </p:spTree>
    <p:extLst>
      <p:ext uri="{BB962C8B-B14F-4D97-AF65-F5344CB8AC3E}">
        <p14:creationId xmlns="" xmlns:p14="http://schemas.microsoft.com/office/powerpoint/2010/main" val="3096242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33375"/>
            <a:ext cx="8229600" cy="935038"/>
          </a:xfrm>
        </p:spPr>
        <p:txBody>
          <a:bodyPr/>
          <a:lstStyle/>
          <a:p>
            <a:r>
              <a:rPr lang="ru-RU" alt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Недоношенный пациент</a:t>
            </a:r>
            <a:r>
              <a:rPr lang="ru-RU" altLang="ru-RU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096081"/>
            <a:ext cx="10515600" cy="4351338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E61404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altLang="ru-RU" b="1" dirty="0">
                <a:latin typeface="Verdana" panose="020B0604030504040204" pitchFamily="34" charset="0"/>
              </a:rPr>
              <a:t>	4-5% от общего количества родов без устойчивой тенденции к снижению</a:t>
            </a:r>
          </a:p>
          <a:p>
            <a:pPr>
              <a:lnSpc>
                <a:spcPct val="90000"/>
              </a:lnSpc>
              <a:buClr>
                <a:srgbClr val="E61404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altLang="ru-RU" b="1" dirty="0">
                <a:latin typeface="Verdana" panose="020B0604030504040204" pitchFamily="34" charset="0"/>
              </a:rPr>
              <a:t>Относительно высокая летальность</a:t>
            </a:r>
          </a:p>
          <a:p>
            <a:pPr>
              <a:lnSpc>
                <a:spcPct val="90000"/>
              </a:lnSpc>
              <a:buClr>
                <a:srgbClr val="E61404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altLang="ru-RU" b="1" dirty="0">
                <a:latin typeface="Verdana" panose="020B0604030504040204" pitchFamily="34" charset="0"/>
              </a:rPr>
              <a:t>Длительное дорогостоящее лечение</a:t>
            </a:r>
          </a:p>
          <a:p>
            <a:pPr>
              <a:lnSpc>
                <a:spcPct val="90000"/>
              </a:lnSpc>
              <a:buClr>
                <a:srgbClr val="E61404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altLang="ru-RU" b="1" dirty="0">
                <a:latin typeface="Verdana" panose="020B0604030504040204" pitchFamily="34" charset="0"/>
              </a:rPr>
              <a:t>Стойкие отдаленные последствия (инвалидность)</a:t>
            </a:r>
          </a:p>
        </p:txBody>
      </p:sp>
    </p:spTree>
    <p:extLst>
      <p:ext uri="{BB962C8B-B14F-4D97-AF65-F5344CB8AC3E}">
        <p14:creationId xmlns="" xmlns:p14="http://schemas.microsoft.com/office/powerpoint/2010/main" val="22791107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Гидроцефалия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623" y="1489728"/>
            <a:ext cx="7315199" cy="5088834"/>
          </a:xfrm>
        </p:spPr>
      </p:pic>
    </p:spTree>
    <p:extLst>
      <p:ext uri="{BB962C8B-B14F-4D97-AF65-F5344CB8AC3E}">
        <p14:creationId xmlns="" xmlns:p14="http://schemas.microsoft.com/office/powerpoint/2010/main" val="35309510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60620" y="175096"/>
            <a:ext cx="8461419" cy="6343481"/>
          </a:xfrm>
          <a:ln/>
        </p:spPr>
      </p:pic>
    </p:spTree>
    <p:extLst>
      <p:ext uri="{BB962C8B-B14F-4D97-AF65-F5344CB8AC3E}">
        <p14:creationId xmlns="" xmlns:p14="http://schemas.microsoft.com/office/powerpoint/2010/main" val="13084586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77286" y="276225"/>
            <a:ext cx="8219204" cy="6161894"/>
          </a:xfrm>
          <a:ln/>
        </p:spPr>
      </p:pic>
    </p:spTree>
    <p:extLst>
      <p:ext uri="{BB962C8B-B14F-4D97-AF65-F5344CB8AC3E}">
        <p14:creationId xmlns="" xmlns:p14="http://schemas.microsoft.com/office/powerpoint/2010/main" val="18833110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11225"/>
            <a:ext cx="10515600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определению специалистов Всемирной организации здравоохранения (ВОЗ),</a:t>
            </a:r>
            <a:r>
              <a:rPr lang="ru-R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здоровье — это состояние полного физического, духовного и социального благополучия, а не только отсутствие болезни и физических дефектов.</a:t>
            </a:r>
            <a:endParaRPr lang="ru-RU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95041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600" y="717316"/>
            <a:ext cx="10512743" cy="1088068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Первичная неврологическая заболеваемость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детей в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РБ (на 1000 населения)</a:t>
            </a:r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31022724"/>
              </p:ext>
            </p:extLst>
          </p:nvPr>
        </p:nvGraphicFramePr>
        <p:xfrm>
          <a:off x="953038" y="2176530"/>
          <a:ext cx="10431886" cy="3949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993229" y="5885645"/>
            <a:ext cx="404469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Шалькевич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Л.В., 2019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6639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Общая заболеваемость: ДЦП у детей (на 1000 населения) в РБ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15790" y="6176963"/>
            <a:ext cx="40446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/>
              <a:t>Шалькевич</a:t>
            </a:r>
            <a:r>
              <a:rPr lang="ru-RU" sz="3200" b="1" dirty="0" smtClean="0"/>
              <a:t> Л.В., 2019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2509793444"/>
              </p:ext>
            </p:extLst>
          </p:nvPr>
        </p:nvGraphicFramePr>
        <p:xfrm>
          <a:off x="1313644" y="1825626"/>
          <a:ext cx="8770514" cy="4411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465241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Бронхолегочная дисплазия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043" y="2524258"/>
            <a:ext cx="4900438" cy="342024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11" y="1451706"/>
            <a:ext cx="5141689" cy="38562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190992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5836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Язвенно-некротический энтероколит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855" y="1253545"/>
            <a:ext cx="3039413" cy="2532844"/>
          </a:xfrm>
        </p:spPr>
      </p:pic>
      <p:pic>
        <p:nvPicPr>
          <p:cNvPr id="5" name="Picture 12" descr="Слайд35"/>
          <p:cNvPicPr/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659" t="32929" r="4115" b="18959"/>
          <a:stretch/>
        </p:blipFill>
        <p:spPr bwMode="auto">
          <a:xfrm>
            <a:off x="2400837" y="1223494"/>
            <a:ext cx="3695163" cy="25628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Picture 12" descr="Слайд38"/>
          <p:cNvPicPr/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10" t="26728" r="4116" b="12758"/>
          <a:stretch/>
        </p:blipFill>
        <p:spPr bwMode="auto">
          <a:xfrm>
            <a:off x="4376804" y="3816440"/>
            <a:ext cx="3752850" cy="26955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31352626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336996"/>
            <a:ext cx="7210658" cy="1077233"/>
          </a:xfrm>
        </p:spPr>
        <p:txBody>
          <a:bodyPr/>
          <a:lstStyle/>
          <a:p>
            <a:endParaRPr lang="ru-RU" altLang="ru-RU" sz="280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3714152"/>
            <a:ext cx="9144000" cy="2524585"/>
          </a:xfrm>
        </p:spPr>
        <p:txBody>
          <a:bodyPr>
            <a:normAutofit fontScale="85000" lnSpcReduction="20000"/>
          </a:bodyPr>
          <a:lstStyle/>
          <a:p>
            <a:pPr>
              <a:buFont typeface="Arial" charset="0"/>
              <a:buNone/>
            </a:pPr>
            <a:r>
              <a:rPr lang="ru-RU" altLang="ru-RU" dirty="0"/>
              <a:t> </a:t>
            </a:r>
          </a:p>
          <a:p>
            <a:pPr algn="ctr">
              <a:buFont typeface="Arial" charset="0"/>
              <a:buNone/>
            </a:pPr>
            <a:r>
              <a:rPr lang="ru-RU" altLang="ru-RU" b="1" dirty="0"/>
              <a:t>достичь скорость роста, близкую к внутриутробной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endParaRPr lang="ru-RU" altLang="ru-RU" dirty="0"/>
          </a:p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ru-RU" alt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превышения физиологических возможностей организма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ru-RU" altLang="ru-RU" b="1" dirty="0"/>
              <a:t>накопления потенциально опасных метаболитов белка </a:t>
            </a:r>
          </a:p>
          <a:p>
            <a:pPr>
              <a:buFont typeface="Arial" charset="0"/>
              <a:buNone/>
            </a:pPr>
            <a:endParaRPr lang="ru-RU" altLang="ru-RU" dirty="0"/>
          </a:p>
          <a:p>
            <a:endParaRPr lang="ru-RU" alt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67543" y="0"/>
            <a:ext cx="7714359" cy="1214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5" rIns="91428" bIns="45715" anchor="ctr"/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Особенности состояния питания недоношенных новорожденных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24000" y="1428631"/>
            <a:ext cx="9144000" cy="1928363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5" rIns="91428" bIns="45715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tx1"/>
                </a:solidFill>
              </a:rPr>
              <a:t>  дефицит поступления </a:t>
            </a:r>
            <a:r>
              <a:rPr lang="ru-RU" sz="2400" b="1" dirty="0" err="1">
                <a:solidFill>
                  <a:schemeClr val="tx1"/>
                </a:solidFill>
              </a:rPr>
              <a:t>нутриентов</a:t>
            </a:r>
            <a:r>
              <a:rPr lang="ru-RU" sz="2400" b="1" dirty="0">
                <a:solidFill>
                  <a:schemeClr val="tx1"/>
                </a:solidFill>
              </a:rPr>
              <a:t> во внутриутробном периоде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tx1"/>
                </a:solidFill>
              </a:rPr>
              <a:t>  отсроченное и неадекватное поступление </a:t>
            </a:r>
            <a:r>
              <a:rPr lang="ru-RU" sz="2400" b="1" dirty="0" err="1">
                <a:solidFill>
                  <a:schemeClr val="tx1"/>
                </a:solidFill>
              </a:rPr>
              <a:t>нутриентов</a:t>
            </a:r>
            <a:r>
              <a:rPr lang="ru-RU" sz="2400" b="1" dirty="0">
                <a:solidFill>
                  <a:schemeClr val="tx1"/>
                </a:solidFill>
              </a:rPr>
              <a:t> в постнатальном периоде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tx1"/>
                </a:solidFill>
              </a:rPr>
              <a:t>  недостаточное питание в период наибольшей скорости роста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4381925" y="3501008"/>
            <a:ext cx="3071080" cy="605479"/>
          </a:xfrm>
          <a:prstGeom prst="ellipse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5" rIns="91428" bIns="45715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Цель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24854" y="4463645"/>
            <a:ext cx="3785222" cy="382386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5" rIns="91428" bIns="45715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Не допустить! </a:t>
            </a:r>
          </a:p>
        </p:txBody>
      </p:sp>
    </p:spTree>
    <p:extLst>
      <p:ext uri="{BB962C8B-B14F-4D97-AF65-F5344CB8AC3E}">
        <p14:creationId xmlns="" xmlns:p14="http://schemas.microsoft.com/office/powerpoint/2010/main" val="14201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1286056"/>
            <a:ext cx="6429990" cy="1546722"/>
          </a:xfrm>
          <a:prstGeom prst="rect">
            <a:avLst/>
          </a:prstGeom>
        </p:spPr>
        <p:txBody>
          <a:bodyPr lIns="91428" tIns="45715" rIns="91428" bIns="45715">
            <a:spAutoFit/>
          </a:bodyPr>
          <a:lstStyle/>
          <a:p>
            <a:pPr>
              <a:defRPr/>
            </a:pPr>
            <a:endParaRPr lang="ru-RU" dirty="0"/>
          </a:p>
          <a:p>
            <a:pPr marL="342857" indent="-342857">
              <a:buFont typeface="+mj-lt"/>
              <a:buAutoNum type="arabicPeriod"/>
              <a:defRPr/>
            </a:pPr>
            <a:endParaRPr lang="ru-RU" sz="2800" b="1" dirty="0"/>
          </a:p>
          <a:p>
            <a:pPr marL="914287" lvl="1" indent="-457144">
              <a:defRPr/>
            </a:pPr>
            <a:endParaRPr lang="ru-RU" sz="2400" b="1" dirty="0">
              <a:solidFill>
                <a:srgbClr val="004EA1"/>
              </a:solidFill>
            </a:endParaRPr>
          </a:p>
          <a:p>
            <a:pPr marL="914287" lvl="1" indent="-457144">
              <a:buFont typeface="+mj-lt"/>
              <a:buAutoNum type="arabicPeriod"/>
              <a:defRPr/>
            </a:pPr>
            <a:endParaRPr lang="ru-RU" sz="2400" b="1" dirty="0">
              <a:solidFill>
                <a:srgbClr val="004EA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64524" y="53294"/>
            <a:ext cx="9144000" cy="128605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5" rIns="91428" bIns="45715" anchor="ctr"/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Материнское молоко 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питании недоношенных детей</a:t>
            </a:r>
          </a:p>
          <a:p>
            <a:pPr algn="ctr">
              <a:defRPr/>
            </a:pPr>
            <a:endParaRPr lang="ru-RU" dirty="0"/>
          </a:p>
        </p:txBody>
      </p:sp>
      <p:pic>
        <p:nvPicPr>
          <p:cNvPr id="6148" name="Picture 2" descr="C:\Documents and Settings\JStepanova\Desktop\mums\breastfeeding\lm_IS098UO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234" y="2193356"/>
            <a:ext cx="2950290" cy="2779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524000" y="1359503"/>
            <a:ext cx="9144000" cy="993704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5" rIns="91428" bIns="45715" anchor="ctr"/>
          <a:lstStyle/>
          <a:p>
            <a:pPr marL="0" lvl="1">
              <a:defRPr/>
            </a:pPr>
            <a:r>
              <a:rPr lang="ru-RU" sz="2100" b="1" dirty="0">
                <a:solidFill>
                  <a:schemeClr val="tx1"/>
                </a:solidFill>
              </a:rPr>
              <a:t>Обеспечивает иммунную защиту и снижает частоту инфицирования (</a:t>
            </a:r>
            <a:r>
              <a:rPr lang="en-US" sz="2100" b="1" dirty="0">
                <a:solidFill>
                  <a:schemeClr val="tx1"/>
                </a:solidFill>
              </a:rPr>
              <a:t>Ig</a:t>
            </a:r>
            <a:r>
              <a:rPr lang="ru-RU" sz="2100" b="1" dirty="0">
                <a:solidFill>
                  <a:schemeClr val="tx1"/>
                </a:solidFill>
              </a:rPr>
              <a:t>,</a:t>
            </a:r>
            <a:r>
              <a:rPr lang="ru-RU" sz="2100" b="1" dirty="0" err="1">
                <a:solidFill>
                  <a:schemeClr val="tx1"/>
                </a:solidFill>
              </a:rPr>
              <a:t>цитокины,олигосахариды,лактоферрин,лизоцим,лимфоциты</a:t>
            </a:r>
            <a:r>
              <a:rPr lang="ru-RU" sz="2100" b="1" dirty="0">
                <a:solidFill>
                  <a:schemeClr val="tx1"/>
                </a:solidFill>
              </a:rPr>
              <a:t>, макрофаги)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24002" y="3368516"/>
            <a:ext cx="5429377" cy="411883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5" rIns="91428" bIns="45715" anchor="ctr"/>
          <a:lstStyle/>
          <a:p>
            <a:pPr marL="914287" lvl="1" indent="-457144">
              <a:defRPr/>
            </a:pPr>
            <a:endParaRPr lang="ru-RU" sz="2400" b="1" dirty="0">
              <a:solidFill>
                <a:schemeClr val="tx1"/>
              </a:solidFill>
            </a:endParaRPr>
          </a:p>
          <a:p>
            <a:pPr marL="914287" lvl="1" indent="-457144">
              <a:defRPr/>
            </a:pPr>
            <a:r>
              <a:rPr lang="ru-RU" sz="2100" b="1" dirty="0">
                <a:solidFill>
                  <a:schemeClr val="tx1"/>
                </a:solidFill>
              </a:rPr>
              <a:t>риск возникновения НЭК в 6 </a:t>
            </a:r>
            <a:r>
              <a:rPr lang="ru-RU" sz="2100" b="1" dirty="0" smtClean="0">
                <a:solidFill>
                  <a:schemeClr val="tx1"/>
                </a:solidFill>
              </a:rPr>
              <a:t>раз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!!!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14287" lvl="1" indent="-457144">
              <a:defRPr/>
            </a:pP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24000" y="6071679"/>
            <a:ext cx="5350625" cy="786323"/>
          </a:xfrm>
          <a:prstGeom prst="roundRect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5" rIns="91428" bIns="45715" anchor="ctr"/>
          <a:lstStyle/>
          <a:p>
            <a:pPr algn="ctr">
              <a:defRPr/>
            </a:pPr>
            <a:r>
              <a:rPr lang="ru-RU" sz="2100" b="1" dirty="0">
                <a:solidFill>
                  <a:schemeClr val="tx1"/>
                </a:solidFill>
              </a:rPr>
              <a:t>Обладает высокой </a:t>
            </a:r>
            <a:r>
              <a:rPr lang="ru-RU" sz="2100" b="1" dirty="0" err="1">
                <a:solidFill>
                  <a:schemeClr val="tx1"/>
                </a:solidFill>
              </a:rPr>
              <a:t>антиоксидантной</a:t>
            </a:r>
            <a:r>
              <a:rPr lang="ru-RU" sz="2100" b="1" dirty="0">
                <a:solidFill>
                  <a:schemeClr val="tx1"/>
                </a:solidFill>
              </a:rPr>
              <a:t> активностью</a:t>
            </a:r>
            <a:endParaRPr lang="ru-RU" sz="21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524002" y="2484262"/>
            <a:ext cx="5429377" cy="684071"/>
          </a:xfrm>
          <a:prstGeom prst="roundRect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5" rIns="91428" bIns="45715" anchor="ctr"/>
          <a:lstStyle/>
          <a:p>
            <a:pPr algn="ctr">
              <a:defRPr/>
            </a:pPr>
            <a:r>
              <a:rPr lang="ru-RU" sz="2100" b="1" dirty="0">
                <a:solidFill>
                  <a:schemeClr val="tx1"/>
                </a:solidFill>
              </a:rPr>
              <a:t>Способствует созреванию функционально незрелого кишечника</a:t>
            </a:r>
            <a:endParaRPr lang="ru-RU" sz="2100" dirty="0">
              <a:solidFill>
                <a:schemeClr val="tx1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1821334" y="3368516"/>
            <a:ext cx="143914" cy="429165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5" rIns="91428" bIns="4571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524001" y="3951775"/>
            <a:ext cx="5436165" cy="1160762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5" rIns="91428" bIns="45715" anchor="ctr"/>
          <a:lstStyle/>
          <a:p>
            <a:pPr marL="0" lvl="1" algn="ctr">
              <a:defRPr/>
            </a:pPr>
            <a:r>
              <a:rPr lang="ru-RU" sz="2100" b="1" dirty="0">
                <a:solidFill>
                  <a:schemeClr val="tx1"/>
                </a:solidFill>
              </a:rPr>
              <a:t>Содержит биологически активные субстанции (гормоны, ферменты, факторы роста тканей новорожденного)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524000" y="5276715"/>
            <a:ext cx="5410370" cy="489651"/>
          </a:xfrm>
          <a:prstGeom prst="roundRect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5" rIns="91428" bIns="45715" anchor="ctr"/>
          <a:lstStyle/>
          <a:p>
            <a:pPr marL="0" lvl="1" algn="ctr">
              <a:defRPr/>
            </a:pPr>
            <a:r>
              <a:rPr lang="ru-RU" sz="2100" b="1" dirty="0" err="1">
                <a:solidFill>
                  <a:schemeClr val="tx1"/>
                </a:solidFill>
              </a:rPr>
              <a:t>↓</a:t>
            </a:r>
            <a:r>
              <a:rPr lang="ru-RU" sz="2100" b="1" dirty="0">
                <a:solidFill>
                  <a:schemeClr val="tx1"/>
                </a:solidFill>
              </a:rPr>
              <a:t> риск развития аллергических реакций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198822" y="4972840"/>
            <a:ext cx="3366654" cy="1885160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5" rIns="91428" bIns="45715" anchor="ctr"/>
          <a:lstStyle/>
          <a:p>
            <a:pPr algn="ctr">
              <a:defRPr/>
            </a:pPr>
            <a:endParaRPr lang="ru-RU" sz="2100" b="1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2100" b="1" dirty="0">
                <a:solidFill>
                  <a:srgbClr val="FF0000"/>
                </a:solidFill>
              </a:rPr>
              <a:t>М</a:t>
            </a:r>
            <a:r>
              <a:rPr lang="ru-RU" sz="2100" b="1" dirty="0" smtClean="0">
                <a:solidFill>
                  <a:srgbClr val="FF0000"/>
                </a:solidFill>
              </a:rPr>
              <a:t>ожет </a:t>
            </a:r>
            <a:r>
              <a:rPr lang="ru-RU" sz="2100" b="1" dirty="0">
                <a:solidFill>
                  <a:srgbClr val="FF0000"/>
                </a:solidFill>
              </a:rPr>
              <a:t>удовлетворить потребности в пищевых веществах </a:t>
            </a:r>
          </a:p>
          <a:p>
            <a:pPr algn="ctr">
              <a:defRPr/>
            </a:pPr>
            <a:r>
              <a:rPr lang="ru-RU" sz="2100" b="1" u="sng" dirty="0">
                <a:solidFill>
                  <a:srgbClr val="FF0000"/>
                </a:solidFill>
              </a:rPr>
              <a:t>лишь недоношенных детей с массой более </a:t>
            </a:r>
            <a:r>
              <a:rPr lang="ru-RU" sz="2100" b="1" dirty="0">
                <a:solidFill>
                  <a:srgbClr val="FF0000"/>
                </a:solidFill>
              </a:rPr>
              <a:t>1800—2000 г</a:t>
            </a:r>
          </a:p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4694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521885" y="381000"/>
            <a:ext cx="9605461" cy="13716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ru-RU" alt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Младенческая смертность</a:t>
            </a:r>
            <a:r>
              <a:rPr lang="en-US" alt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, </a:t>
            </a:r>
            <a:r>
              <a:rPr lang="en-US" alt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cs typeface="Arial" panose="020B0604020202020204" pitchFamily="34" charset="0"/>
              </a:rPr>
              <a:t>‰</a:t>
            </a:r>
            <a:endParaRPr lang="ru-RU" altLang="ru-RU" sz="36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>
            <p:ph type="chart" idx="1"/>
            <p:extLst/>
          </p:nvPr>
        </p:nvGraphicFramePr>
        <p:xfrm>
          <a:off x="1522413" y="1905000"/>
          <a:ext cx="913765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525814" y="2421228"/>
            <a:ext cx="19575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2,4 ‰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58507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Объект исследования</a:t>
            </a:r>
            <a:r>
              <a:rPr lang="ru-RU" altLang="ru-RU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dirty="0"/>
              <a:t>	</a:t>
            </a:r>
            <a:r>
              <a:rPr lang="ru-RU" altLang="ru-RU" b="1" dirty="0">
                <a:latin typeface="Verdana" panose="020B0604030504040204" pitchFamily="34" charset="0"/>
              </a:rPr>
              <a:t>новорожденные дети, родившиеся недоношенными в сроке гестации 23-35 недель (161-245 дней), страдавшие в раннем неонатальном периоде респираторным </a:t>
            </a:r>
            <a:r>
              <a:rPr lang="ru-RU" altLang="ru-RU" b="1" dirty="0" err="1">
                <a:latin typeface="Verdana" panose="020B0604030504040204" pitchFamily="34" charset="0"/>
              </a:rPr>
              <a:t>дистресс</a:t>
            </a:r>
            <a:r>
              <a:rPr lang="ru-RU" altLang="ru-RU" b="1" dirty="0">
                <a:latin typeface="Verdana" panose="020B0604030504040204" pitchFamily="34" charset="0"/>
              </a:rPr>
              <a:t>-синдромом и (или) пневмонией.</a:t>
            </a:r>
          </a:p>
          <a:p>
            <a:r>
              <a:rPr lang="ru-RU" altLang="ru-RU" b="1" dirty="0">
                <a:latin typeface="Tahoma" panose="020B0604030504040204" pitchFamily="34" charset="0"/>
              </a:rPr>
              <a:t>Общая группа – 2608 пациентов</a:t>
            </a:r>
          </a:p>
          <a:p>
            <a:r>
              <a:rPr lang="ru-RU" altLang="ru-RU" b="1" dirty="0">
                <a:latin typeface="Tahoma" panose="020B0604030504040204" pitchFamily="34" charset="0"/>
              </a:rPr>
              <a:t>Выборочная группа – 160 пациентов</a:t>
            </a:r>
            <a:r>
              <a:rPr lang="ru-RU" altLang="ru-RU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579469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33375"/>
            <a:ext cx="8229600" cy="935038"/>
          </a:xfrm>
        </p:spPr>
        <p:txBody>
          <a:bodyPr/>
          <a:lstStyle/>
          <a:p>
            <a:r>
              <a:rPr lang="ru-RU" alt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Недоношенный пациент</a:t>
            </a:r>
            <a:r>
              <a:rPr lang="ru-RU" altLang="ru-RU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5618" y="2121214"/>
            <a:ext cx="8640763" cy="4525963"/>
          </a:xfrm>
        </p:spPr>
        <p:txBody>
          <a:bodyPr/>
          <a:lstStyle/>
          <a:p>
            <a:pPr algn="ctr">
              <a:buClr>
                <a:srgbClr val="E61404"/>
              </a:buClr>
              <a:buSzPct val="120000"/>
              <a:buFont typeface="Wingdings" panose="05000000000000000000" pitchFamily="2" charset="2"/>
              <a:buNone/>
            </a:pPr>
            <a:r>
              <a:rPr lang="ru-RU" altLang="ru-RU" b="1" dirty="0">
                <a:latin typeface="Verdana" panose="020B0604030504040204" pitchFamily="34" charset="0"/>
              </a:rPr>
              <a:t>Причины преждевременных родов?</a:t>
            </a:r>
          </a:p>
          <a:p>
            <a:pPr>
              <a:buClr>
                <a:srgbClr val="E61404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altLang="ru-RU" b="1" dirty="0">
                <a:latin typeface="Verdana" panose="020B0604030504040204" pitchFamily="34" charset="0"/>
              </a:rPr>
              <a:t>Ургентные (редко);</a:t>
            </a:r>
          </a:p>
          <a:p>
            <a:pPr>
              <a:buClr>
                <a:srgbClr val="E61404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altLang="ru-RU" b="1" dirty="0">
                <a:latin typeface="Verdana" panose="020B0604030504040204" pitchFamily="34" charset="0"/>
              </a:rPr>
              <a:t>Следствие длительного неблагоприятного воздействия на плод различных факторов.</a:t>
            </a:r>
          </a:p>
        </p:txBody>
      </p:sp>
    </p:spTree>
    <p:extLst>
      <p:ext uri="{BB962C8B-B14F-4D97-AF65-F5344CB8AC3E}">
        <p14:creationId xmlns="" xmlns:p14="http://schemas.microsoft.com/office/powerpoint/2010/main" val="29164281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33375"/>
            <a:ext cx="8229600" cy="935038"/>
          </a:xfrm>
        </p:spPr>
        <p:txBody>
          <a:bodyPr/>
          <a:lstStyle/>
          <a:p>
            <a:r>
              <a:rPr lang="ru-RU" alt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На что мы можем повлиять?</a:t>
            </a:r>
            <a:r>
              <a:rPr lang="ru-RU" altLang="ru-RU" sz="4000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7851" y="1412876"/>
            <a:ext cx="8640763" cy="4525963"/>
          </a:xfrm>
        </p:spPr>
        <p:txBody>
          <a:bodyPr/>
          <a:lstStyle/>
          <a:p>
            <a:pPr>
              <a:buClr>
                <a:srgbClr val="E61404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altLang="ru-RU" b="1" dirty="0">
                <a:latin typeface="Verdana" panose="020B0604030504040204" pitchFamily="34" charset="0"/>
              </a:rPr>
              <a:t>Внутриутробные инфекции;</a:t>
            </a:r>
          </a:p>
          <a:p>
            <a:pPr>
              <a:buClr>
                <a:srgbClr val="E61404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altLang="ru-RU" b="1" dirty="0">
                <a:latin typeface="Verdana" panose="020B0604030504040204" pitchFamily="34" charset="0"/>
              </a:rPr>
              <a:t>Антенатальная профилактика РДС;</a:t>
            </a:r>
          </a:p>
          <a:p>
            <a:pPr>
              <a:buClr>
                <a:srgbClr val="E61404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altLang="ru-RU" b="1" dirty="0">
                <a:latin typeface="Verdana" panose="020B0604030504040204" pitchFamily="34" charset="0"/>
              </a:rPr>
              <a:t>Бережное </a:t>
            </a:r>
            <a:r>
              <a:rPr lang="ru-RU" altLang="ru-RU" b="1" dirty="0" err="1">
                <a:latin typeface="Verdana" panose="020B0604030504040204" pitchFamily="34" charset="0"/>
              </a:rPr>
              <a:t>родоразрешение</a:t>
            </a:r>
            <a:r>
              <a:rPr lang="ru-RU" altLang="ru-RU" b="1" dirty="0">
                <a:latin typeface="Verdana" panose="020B0604030504040204" pitchFamily="34" charset="0"/>
              </a:rPr>
              <a:t>;</a:t>
            </a:r>
          </a:p>
          <a:p>
            <a:pPr>
              <a:buClr>
                <a:srgbClr val="E61404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altLang="ru-RU" b="1" dirty="0">
                <a:latin typeface="Verdana" panose="020B0604030504040204" pitchFamily="34" charset="0"/>
              </a:rPr>
              <a:t>Этиотропная терапия РДС;</a:t>
            </a:r>
          </a:p>
          <a:p>
            <a:pPr>
              <a:buClr>
                <a:srgbClr val="E61404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altLang="ru-RU" b="1" dirty="0">
                <a:latin typeface="Verdana" panose="020B0604030504040204" pitchFamily="34" charset="0"/>
              </a:rPr>
              <a:t>Пролонгация беременности.</a:t>
            </a:r>
          </a:p>
          <a:p>
            <a:pPr>
              <a:buClr>
                <a:srgbClr val="E61404"/>
              </a:buClr>
              <a:buSzPct val="120000"/>
              <a:buFont typeface="Wingdings" panose="05000000000000000000" pitchFamily="2" charset="2"/>
              <a:buChar char="Ø"/>
            </a:pPr>
            <a:endParaRPr lang="ru-RU" altLang="ru-RU" b="1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11273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ru-RU" altLang="ru-RU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Влияние воспаления последа на нуждаемость в ИВЛ или СРАР</a:t>
            </a:r>
            <a:r>
              <a:rPr lang="ru-RU" altLang="ru-RU"/>
              <a:t> </a:t>
            </a:r>
          </a:p>
        </p:txBody>
      </p:sp>
      <p:pic>
        <p:nvPicPr>
          <p:cNvPr id="87044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63" r="1794" b="1538"/>
          <a:stretch>
            <a:fillRect/>
          </a:stretch>
        </p:blipFill>
        <p:spPr>
          <a:xfrm>
            <a:off x="2927350" y="1196976"/>
            <a:ext cx="7056438" cy="5408613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5664201" y="1989138"/>
            <a:ext cx="33242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 b="1" i="1">
                <a:latin typeface="Tahoma" panose="020B0604030504040204" pitchFamily="34" charset="0"/>
              </a:rPr>
              <a:t>p</a:t>
            </a:r>
            <a:r>
              <a:rPr lang="ru-RU" altLang="ru-RU" sz="2800" b="1" baseline="-25000">
                <a:latin typeface="Tahoma" panose="020B0604030504040204" pitchFamily="34" charset="0"/>
              </a:rPr>
              <a:t>лог-ранг</a:t>
            </a:r>
            <a:r>
              <a:rPr lang="ru-RU" altLang="ru-RU" sz="2800" b="1">
                <a:latin typeface="Tahoma" panose="020B0604030504040204" pitchFamily="34" charset="0"/>
              </a:rPr>
              <a:t> = 0,0483</a:t>
            </a:r>
            <a:r>
              <a:rPr lang="ru-RU" altLang="ru-RU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0602371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082" name="Group 114"/>
          <p:cNvGraphicFramePr>
            <a:graphicFrameLocks noGrp="1"/>
          </p:cNvGraphicFramePr>
          <p:nvPr>
            <p:ph/>
            <p:extLst>
              <p:ext uri="{D42A27DB-BD31-4B8C-83A1-F6EECF244321}">
                <p14:modId xmlns="" xmlns:p14="http://schemas.microsoft.com/office/powerpoint/2010/main" val="4100370914"/>
              </p:ext>
            </p:extLst>
          </p:nvPr>
        </p:nvGraphicFramePr>
        <p:xfrm>
          <a:off x="2711450" y="2205038"/>
          <a:ext cx="6985000" cy="2919730"/>
        </p:xfrm>
        <a:graphic>
          <a:graphicData uri="http://schemas.openxmlformats.org/drawingml/2006/table">
            <a:tbl>
              <a:tblPr/>
              <a:tblGrid>
                <a:gridCol w="3045406"/>
                <a:gridCol w="1447219"/>
                <a:gridCol w="1244600"/>
                <a:gridCol w="1247775"/>
              </a:tblGrid>
              <a:tr h="9080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Медиана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–95% ДИ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+95% ДИ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8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Профилактика РДС проведена</a:t>
                      </a:r>
                      <a:endParaRPr kumimoji="0" lang="ru-RU" alt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6,5</a:t>
                      </a:r>
                      <a:endParaRPr kumimoji="0" lang="ru-RU" alt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2,5 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Профилактика РДС не проведена</a:t>
                      </a:r>
                      <a:endParaRPr kumimoji="0" lang="ru-RU" alt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14,5</a:t>
                      </a:r>
                      <a:endParaRPr kumimoji="0" lang="ru-RU" alt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9,0 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4080" name="Text Box 112"/>
          <p:cNvSpPr txBox="1">
            <a:spLocks noChangeArrowheads="1"/>
          </p:cNvSpPr>
          <p:nvPr/>
        </p:nvSpPr>
        <p:spPr bwMode="auto">
          <a:xfrm>
            <a:off x="1900238" y="417514"/>
            <a:ext cx="844391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Влияние профилактики РДС на длительность кислородотерапии (сутки)</a:t>
            </a:r>
            <a:r>
              <a:rPr lang="ru-RU" altLang="ru-RU" sz="2000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1041067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ru-RU" altLang="ru-RU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Влияние способа родоразрешения на нуждаемость в ИВЛ+СРАР</a:t>
            </a:r>
            <a:endParaRPr lang="ru-RU" altLang="ru-RU" sz="4000"/>
          </a:p>
        </p:txBody>
      </p:sp>
      <p:pic>
        <p:nvPicPr>
          <p:cNvPr id="99334" name="Picture 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61" r="1666" b="1703"/>
          <a:stretch>
            <a:fillRect/>
          </a:stretch>
        </p:blipFill>
        <p:spPr>
          <a:xfrm>
            <a:off x="2566988" y="1052513"/>
            <a:ext cx="7416800" cy="572135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6580188" y="1928813"/>
            <a:ext cx="28622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 i="1">
                <a:latin typeface="Tahoma" panose="020B0604030504040204" pitchFamily="34" charset="0"/>
              </a:rPr>
              <a:t>p</a:t>
            </a:r>
            <a:r>
              <a:rPr lang="ru-RU" altLang="ru-RU" sz="2400" b="1" baseline="-25000">
                <a:latin typeface="Tahoma" panose="020B0604030504040204" pitchFamily="34" charset="0"/>
              </a:rPr>
              <a:t>лог-ранг</a:t>
            </a:r>
            <a:r>
              <a:rPr lang="ru-RU" altLang="ru-RU" sz="2400" b="1">
                <a:latin typeface="Tahoma" panose="020B0604030504040204" pitchFamily="34" charset="0"/>
              </a:rPr>
              <a:t> = 0,0399</a:t>
            </a:r>
            <a:r>
              <a:rPr lang="ru-RU" altLang="ru-RU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1253405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188914"/>
            <a:ext cx="8229600" cy="922337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ru-RU" altLang="ru-RU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Влияние способа родоразрешения на нуждаемость в О</a:t>
            </a:r>
            <a:r>
              <a:rPr lang="ru-RU" altLang="ru-RU" sz="3200" b="1" baseline="-25000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2</a:t>
            </a:r>
            <a:r>
              <a:rPr lang="ru-RU" altLang="ru-RU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-терапии</a:t>
            </a:r>
          </a:p>
        </p:txBody>
      </p:sp>
      <p:pic>
        <p:nvPicPr>
          <p:cNvPr id="10035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63" r="1958" b="1538"/>
          <a:stretch>
            <a:fillRect/>
          </a:stretch>
        </p:blipFill>
        <p:spPr>
          <a:xfrm>
            <a:off x="2424113" y="1030288"/>
            <a:ext cx="7416800" cy="572135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6508751" y="1785938"/>
            <a:ext cx="2862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sz="2400" b="1" i="1">
                <a:latin typeface="Tahoma" panose="020B0604030504040204" pitchFamily="34" charset="0"/>
              </a:rPr>
              <a:t>p</a:t>
            </a:r>
            <a:r>
              <a:rPr lang="ru-RU" altLang="ru-RU" sz="2400" b="1" baseline="-25000">
                <a:latin typeface="Tahoma" panose="020B0604030504040204" pitchFamily="34" charset="0"/>
              </a:rPr>
              <a:t>лог-ранг</a:t>
            </a:r>
            <a:r>
              <a:rPr lang="ru-RU" altLang="ru-RU" sz="2400" b="1">
                <a:latin typeface="Tahoma" panose="020B0604030504040204" pitchFamily="34" charset="0"/>
              </a:rPr>
              <a:t> = 0,0070</a:t>
            </a:r>
            <a:r>
              <a:rPr lang="ru-RU" altLang="ru-RU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0502817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560" name="Group 88"/>
          <p:cNvGraphicFramePr>
            <a:graphicFrameLocks noGrp="1"/>
          </p:cNvGraphicFramePr>
          <p:nvPr>
            <p:ph/>
          </p:nvPr>
        </p:nvGraphicFramePr>
        <p:xfrm>
          <a:off x="1992313" y="2349501"/>
          <a:ext cx="8229600" cy="1655763"/>
        </p:xfrm>
        <a:graphic>
          <a:graphicData uri="http://schemas.openxmlformats.org/drawingml/2006/table">
            <a:tbl>
              <a:tblPr/>
              <a:tblGrid>
                <a:gridCol w="3259137"/>
                <a:gridCol w="1657350"/>
                <a:gridCol w="1655763"/>
                <a:gridCol w="1657350"/>
              </a:tblGrid>
              <a:tr h="59690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Введение сурфактанта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Медиана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–95% ДИ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+95% ДИ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раннее введение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123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72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166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отсроченное введение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216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ABA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168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imes New Roman" panose="02020603050405020304" pitchFamily="18" charset="0"/>
                        </a:rPr>
                        <a:t>336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5557" name="Text Box 85"/>
          <p:cNvSpPr txBox="1">
            <a:spLocks noChangeArrowheads="1"/>
          </p:cNvSpPr>
          <p:nvPr/>
        </p:nvSpPr>
        <p:spPr bwMode="auto">
          <a:xfrm>
            <a:off x="2187576" y="784226"/>
            <a:ext cx="8012113" cy="1298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alt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Длительность респираторной помощи в режимах ИВЛ+СРАР (часы) в зависимости от сроков введения сурфактанта </a:t>
            </a:r>
          </a:p>
        </p:txBody>
      </p:sp>
      <p:sp>
        <p:nvSpPr>
          <p:cNvPr id="105558" name="Text Box 86"/>
          <p:cNvSpPr txBox="1">
            <a:spLocks noChangeArrowheads="1"/>
          </p:cNvSpPr>
          <p:nvPr/>
        </p:nvSpPr>
        <p:spPr bwMode="auto">
          <a:xfrm>
            <a:off x="4708525" y="4900613"/>
            <a:ext cx="33655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sz="2800" b="1" i="1">
                <a:latin typeface="Tahoma" panose="020B0604030504040204" pitchFamily="34" charset="0"/>
              </a:rPr>
              <a:t>p</a:t>
            </a:r>
            <a:r>
              <a:rPr lang="ru-RU" altLang="ru-RU" sz="2800" b="1" baseline="-25000">
                <a:latin typeface="Tahoma" panose="020B0604030504040204" pitchFamily="34" charset="0"/>
              </a:rPr>
              <a:t>лог-ранг</a:t>
            </a:r>
            <a:r>
              <a:rPr lang="ru-RU" altLang="ru-RU" sz="2800" b="1">
                <a:latin typeface="Tahoma" panose="020B0604030504040204" pitchFamily="34" charset="0"/>
              </a:rPr>
              <a:t> = 0,0007 </a:t>
            </a:r>
          </a:p>
        </p:txBody>
      </p:sp>
    </p:spTree>
    <p:extLst>
      <p:ext uri="{BB962C8B-B14F-4D97-AF65-F5344CB8AC3E}">
        <p14:creationId xmlns="" xmlns:p14="http://schemas.microsoft.com/office/powerpoint/2010/main" val="17650845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93775"/>
          </a:xfrm>
        </p:spPr>
        <p:txBody>
          <a:bodyPr>
            <a:normAutofit fontScale="90000"/>
          </a:bodyPr>
          <a:lstStyle/>
          <a:p>
            <a:pPr>
              <a:lnSpc>
                <a:spcPct val="70000"/>
              </a:lnSpc>
            </a:pPr>
            <a:r>
              <a:rPr lang="ru-RU" altLang="ru-RU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Влияние сроков введения сурфактанта на нуждаемость в кардиотонической терапии</a:t>
            </a:r>
            <a:r>
              <a:rPr lang="ru-RU" altLang="ru-RU" sz="4000"/>
              <a:t> </a:t>
            </a:r>
          </a:p>
        </p:txBody>
      </p:sp>
      <p:pic>
        <p:nvPicPr>
          <p:cNvPr id="10854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56" b="7776"/>
          <a:stretch>
            <a:fillRect/>
          </a:stretch>
        </p:blipFill>
        <p:spPr>
          <a:xfrm>
            <a:off x="2855913" y="1363664"/>
            <a:ext cx="6985000" cy="538797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8549" name="Text Box 5"/>
          <p:cNvSpPr txBox="1">
            <a:spLocks noChangeArrowheads="1"/>
          </p:cNvSpPr>
          <p:nvPr/>
        </p:nvSpPr>
        <p:spPr bwMode="auto">
          <a:xfrm>
            <a:off x="6075363" y="5867400"/>
            <a:ext cx="22878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000" b="1" i="1">
                <a:latin typeface="Tahoma" panose="020B0604030504040204" pitchFamily="34" charset="0"/>
              </a:rPr>
              <a:t>р</a:t>
            </a:r>
            <a:r>
              <a:rPr lang="ru-RU" altLang="ru-RU" sz="2000" b="1" baseline="-25000">
                <a:latin typeface="Tahoma" panose="020B0604030504040204" pitchFamily="34" charset="0"/>
              </a:rPr>
              <a:t>Фишер</a:t>
            </a:r>
            <a:r>
              <a:rPr lang="ru-RU" altLang="ru-RU" sz="2000" b="1">
                <a:latin typeface="Tahoma" panose="020B0604030504040204" pitchFamily="34" charset="0"/>
              </a:rPr>
              <a:t> &lt; 0,0001</a:t>
            </a:r>
            <a:r>
              <a:rPr lang="ru-RU" altLang="ru-RU"/>
              <a:t> </a:t>
            </a:r>
          </a:p>
        </p:txBody>
      </p:sp>
      <p:sp>
        <p:nvSpPr>
          <p:cNvPr id="108550" name="Line 6"/>
          <p:cNvSpPr>
            <a:spLocks noChangeShapeType="1"/>
          </p:cNvSpPr>
          <p:nvPr/>
        </p:nvSpPr>
        <p:spPr bwMode="auto">
          <a:xfrm>
            <a:off x="8401050" y="6165850"/>
            <a:ext cx="503238" cy="215900"/>
          </a:xfrm>
          <a:prstGeom prst="line">
            <a:avLst/>
          </a:prstGeom>
          <a:noFill/>
          <a:ln w="889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959977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7293" y="313610"/>
            <a:ext cx="10515600" cy="1325563"/>
          </a:xfrm>
        </p:spPr>
        <p:txBody>
          <a:bodyPr/>
          <a:lstStyle/>
          <a:p>
            <a:pPr algn="ctr"/>
            <a:r>
              <a:rPr lang="ru-RU" alt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Многофакторный анализ</a:t>
            </a:r>
            <a:br>
              <a:rPr lang="ru-RU" alt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</a:br>
            <a:r>
              <a:rPr lang="ru-RU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(РАПР Кокса)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ru-RU" alt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	Анализ совместного влияния срока гестации, воспаления последа, профилактики РДС, способа </a:t>
            </a:r>
            <a:r>
              <a:rPr lang="ru-RU" altLang="ru-RU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родоразрешения</a:t>
            </a:r>
            <a:r>
              <a:rPr lang="ru-RU" alt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, времени введения и дозы сурфактанта установил, что </a:t>
            </a:r>
            <a:r>
              <a:rPr lang="ru-RU" altLang="ru-RU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влияние </a:t>
            </a:r>
            <a:r>
              <a:rPr lang="ru-RU" altLang="ru-RU" b="1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гестационного</a:t>
            </a:r>
            <a:r>
              <a:rPr lang="ru-RU" altLang="ru-RU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 возраста при рождении на исход оказалось наиболее значимым </a:t>
            </a:r>
          </a:p>
        </p:txBody>
      </p:sp>
    </p:spTree>
    <p:extLst>
      <p:ext uri="{BB962C8B-B14F-4D97-AF65-F5344CB8AC3E}">
        <p14:creationId xmlns="" xmlns:p14="http://schemas.microsoft.com/office/powerpoint/2010/main" val="2073649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/>
            <a:r>
              <a:rPr lang="ru-RU" sz="3200" b="1" dirty="0">
                <a:latin typeface="Tahoma" pitchFamily="34" charset="0"/>
                <a:cs typeface="Tahoma" pitchFamily="34" charset="0"/>
              </a:rPr>
              <a:t>Динамика младенческой смертности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643944" y="1412876"/>
          <a:ext cx="11127346" cy="4968875"/>
        </p:xfrm>
        <a:graphic>
          <a:graphicData uri="http://schemas.openxmlformats.org/presentationml/2006/ole">
            <p:oleObj spid="_x0000_s1026" name="Диаграмма" r:id="rId3" imgW="9258300" imgH="4800600" progId="MSGraph.Chart.8">
              <p:embed/>
            </p:oleObj>
          </a:graphicData>
        </a:graphic>
      </p:graphicFrame>
      <p:sp>
        <p:nvSpPr>
          <p:cNvPr id="4102" name="AutoShape 6"/>
          <p:cNvSpPr>
            <a:spLocks noChangeArrowheads="1"/>
          </p:cNvSpPr>
          <p:nvPr/>
        </p:nvSpPr>
        <p:spPr bwMode="auto">
          <a:xfrm rot="2062820">
            <a:off x="3695701" y="2349501"/>
            <a:ext cx="2112433" cy="144463"/>
          </a:xfrm>
          <a:prstGeom prst="rightArrow">
            <a:avLst>
              <a:gd name="adj1" fmla="val 50000"/>
              <a:gd name="adj2" fmla="val 274175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 rot="-2370374">
            <a:off x="8208434" y="3933825"/>
            <a:ext cx="2112433" cy="144463"/>
          </a:xfrm>
          <a:prstGeom prst="rightArrow">
            <a:avLst>
              <a:gd name="adj1" fmla="val 50000"/>
              <a:gd name="adj2" fmla="val 274175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722290" y="236336"/>
            <a:ext cx="10515600" cy="1325563"/>
          </a:xfrm>
        </p:spPr>
        <p:txBody>
          <a:bodyPr/>
          <a:lstStyle/>
          <a:p>
            <a:pPr algn="ctr"/>
            <a:r>
              <a:rPr lang="ru-RU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Влияние срока гестации при рождении детей на развитие БЛД</a:t>
            </a:r>
            <a:r>
              <a:rPr lang="ru-RU" altLang="ru-RU" sz="4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pic>
        <p:nvPicPr>
          <p:cNvPr id="16486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24" t="7291" r="2489" b="5423"/>
          <a:stretch>
            <a:fillRect/>
          </a:stretch>
        </p:blipFill>
        <p:spPr>
          <a:xfrm>
            <a:off x="2640013" y="1309688"/>
            <a:ext cx="6985000" cy="53848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089972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Влияние срока гестации при рождении детей на развитие БЛД</a:t>
            </a:r>
            <a:r>
              <a:rPr lang="ru-RU" altLang="ru-RU" sz="4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ru-RU" altLang="ru-RU" dirty="0"/>
              <a:t>	</a:t>
            </a:r>
            <a:r>
              <a:rPr lang="ru-RU" alt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Значимость влияния времени введения сурфактанта на вероятность развития БЛД </a:t>
            </a:r>
            <a:r>
              <a:rPr lang="ru-RU" altLang="ru-RU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по сравнению с </a:t>
            </a:r>
            <a:r>
              <a:rPr lang="ru-RU" altLang="ru-RU" b="1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гестационным</a:t>
            </a:r>
            <a:r>
              <a:rPr lang="ru-RU" altLang="ru-RU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 возрастом </a:t>
            </a:r>
            <a:r>
              <a:rPr lang="ru-RU" alt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оказалась в 2,7 раза меньшей, использованной дозировки препарата – в 1,6 раза меньшим, чем срок введения. </a:t>
            </a:r>
          </a:p>
        </p:txBody>
      </p:sp>
    </p:spTree>
    <p:extLst>
      <p:ext uri="{BB962C8B-B14F-4D97-AF65-F5344CB8AC3E}">
        <p14:creationId xmlns="" xmlns:p14="http://schemas.microsoft.com/office/powerpoint/2010/main" val="19574291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Влияние срока гестации при рождении детей на развитие тяжелых ВЧК</a:t>
            </a:r>
            <a:r>
              <a:rPr lang="ru-RU" alt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(3-4 степени)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dirty="0"/>
              <a:t>	</a:t>
            </a:r>
            <a:endParaRPr lang="ru-RU" altLang="ru-RU" b="1" dirty="0">
              <a:effectLst>
                <a:outerShdw blurRad="38100" dist="38100" dir="2700000" algn="tl">
                  <a:srgbClr val="FFFFFF"/>
                </a:outerShdw>
              </a:effectLst>
              <a:latin typeface="Verdana" panose="020B0604030504040204" pitchFamily="34" charset="0"/>
            </a:endParaRPr>
          </a:p>
        </p:txBody>
      </p:sp>
      <p:pic>
        <p:nvPicPr>
          <p:cNvPr id="1669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48" t="7097" r="6427" b="900"/>
          <a:stretch>
            <a:fillRect/>
          </a:stretch>
        </p:blipFill>
        <p:spPr bwMode="auto">
          <a:xfrm>
            <a:off x="2782888" y="1660526"/>
            <a:ext cx="6481762" cy="508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165760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Влияние срока гестации при рождении детей на развитие тяжелых ВЧК</a:t>
            </a:r>
            <a:r>
              <a:rPr lang="ru-RU" alt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(3-4 степени)</a:t>
            </a:r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63203" y="1877141"/>
            <a:ext cx="10515600" cy="4351338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dirty="0"/>
              <a:t>	</a:t>
            </a:r>
            <a:endParaRPr lang="ru-RU" altLang="ru-RU" b="1" dirty="0">
              <a:effectLst>
                <a:outerShdw blurRad="38100" dist="38100" dir="2700000" algn="tl">
                  <a:srgbClr val="FFFFFF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67942" name="Rectangle 6"/>
          <p:cNvSpPr>
            <a:spLocks noChangeArrowheads="1"/>
          </p:cNvSpPr>
          <p:nvPr/>
        </p:nvSpPr>
        <p:spPr bwMode="auto">
          <a:xfrm>
            <a:off x="2063750" y="1471542"/>
            <a:ext cx="8064500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ru-RU" alt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Значимость влияния времени введения сурфактанта на вероятность развития ВЧК </a:t>
            </a:r>
            <a:r>
              <a:rPr lang="ru-RU" altLang="ru-RU" sz="24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по сравнению с </a:t>
            </a:r>
            <a:r>
              <a:rPr lang="ru-RU" altLang="ru-RU" sz="2400" b="1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гестационным</a:t>
            </a:r>
            <a:r>
              <a:rPr lang="ru-RU" altLang="ru-RU" sz="24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 возрастом </a:t>
            </a:r>
            <a:r>
              <a:rPr lang="ru-RU" alt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оказалась в 1,14 раза меньшей, влияние использованной дозы препарата – в 1,71 раза меньшим, чем срок введения сурфактанта. Влияние способа </a:t>
            </a:r>
            <a:r>
              <a:rPr lang="ru-RU" altLang="ru-RU" sz="24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родоразрешения</a:t>
            </a:r>
            <a:r>
              <a:rPr lang="ru-RU" alt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 на исход оказалось </a:t>
            </a:r>
            <a:br>
              <a:rPr lang="ru-RU" alt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</a:br>
            <a:r>
              <a:rPr lang="ru-RU" alt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anose="020B0604030504040204" pitchFamily="34" charset="0"/>
              </a:rPr>
              <a:t>в 1,31 раза меньшим, чем влияние дозы сурфактанта. </a:t>
            </a:r>
          </a:p>
        </p:txBody>
      </p:sp>
    </p:spTree>
    <p:extLst>
      <p:ext uri="{BB962C8B-B14F-4D97-AF65-F5344CB8AC3E}">
        <p14:creationId xmlns="" xmlns:p14="http://schemas.microsoft.com/office/powerpoint/2010/main" val="22293645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549275"/>
            <a:ext cx="8229600" cy="5576888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ru-RU" altLang="ru-RU" b="1" dirty="0" smtClean="0">
                <a:latin typeface="Tahoma" panose="020B0604030504040204" pitchFamily="34" charset="0"/>
              </a:rPr>
              <a:t>Медиана</a:t>
            </a:r>
            <a:r>
              <a:rPr lang="ru-RU" altLang="ru-RU" sz="1800" b="1" dirty="0" smtClean="0">
                <a:latin typeface="Tahoma" panose="020B0604030504040204" pitchFamily="34" charset="0"/>
              </a:rPr>
              <a:t> </a:t>
            </a:r>
            <a:r>
              <a:rPr lang="ru-RU" altLang="ru-RU" b="1" dirty="0">
                <a:latin typeface="Tahoma" panose="020B0604030504040204" pitchFamily="34" charset="0"/>
              </a:rPr>
              <a:t>гестационного возраста у пациентов с БЛД была 29,9 недель</a:t>
            </a:r>
            <a:r>
              <a:rPr lang="ru-RU" altLang="ru-RU" sz="1800" b="1" dirty="0">
                <a:latin typeface="Tahoma" panose="020B0604030504040204" pitchFamily="34" charset="0"/>
              </a:rPr>
              <a:t> </a:t>
            </a:r>
            <a:r>
              <a:rPr lang="ru-RU" altLang="ru-RU" sz="1200" b="1" dirty="0">
                <a:latin typeface="Tahoma" panose="020B0604030504040204" pitchFamily="34" charset="0"/>
              </a:rPr>
              <a:t>(28,3; 31,0)</a:t>
            </a:r>
            <a:endParaRPr lang="ru-RU" altLang="ru-RU" sz="1800" b="1" dirty="0" smtClean="0">
              <a:latin typeface="Tahoma" panose="020B0604030504040204" pitchFamily="34" charset="0"/>
            </a:endParaRPr>
          </a:p>
          <a:p>
            <a:pPr>
              <a:buBlip>
                <a:blip r:embed="rId2"/>
              </a:buBlip>
            </a:pPr>
            <a:r>
              <a:rPr lang="ru-RU" altLang="ru-RU" b="1" dirty="0" smtClean="0">
                <a:latin typeface="Tahoma" panose="020B0604030504040204" pitchFamily="34" charset="0"/>
              </a:rPr>
              <a:t>Медиана </a:t>
            </a:r>
            <a:r>
              <a:rPr lang="ru-RU" altLang="ru-RU" b="1" dirty="0">
                <a:latin typeface="Tahoma" panose="020B0604030504040204" pitchFamily="34" charset="0"/>
              </a:rPr>
              <a:t>гестационного возраста у пациентов</a:t>
            </a:r>
            <a:r>
              <a:rPr lang="ru-RU" altLang="ru-RU" b="1" dirty="0" smtClean="0">
                <a:latin typeface="Tahoma" panose="020B0604030504040204" pitchFamily="34" charset="0"/>
              </a:rPr>
              <a:t> </a:t>
            </a:r>
            <a:r>
              <a:rPr lang="ru-RU" altLang="ru-RU" b="1" dirty="0">
                <a:latin typeface="Tahoma" panose="020B0604030504040204" pitchFamily="34" charset="0"/>
              </a:rPr>
              <a:t>без БЛД 32,1 недели </a:t>
            </a:r>
            <a:r>
              <a:rPr lang="ru-RU" altLang="ru-RU" sz="1600" b="1" dirty="0">
                <a:latin typeface="Tahoma" panose="020B0604030504040204" pitchFamily="34" charset="0"/>
              </a:rPr>
              <a:t>(31,0; 34,0</a:t>
            </a:r>
            <a:r>
              <a:rPr lang="ru-RU" altLang="ru-RU" sz="1600" b="1" dirty="0" smtClean="0">
                <a:latin typeface="Tahoma" panose="020B0604030504040204" pitchFamily="34" charset="0"/>
              </a:rPr>
              <a:t>).</a:t>
            </a:r>
            <a:endParaRPr lang="ru-RU" altLang="ru-RU" sz="1600" b="1" dirty="0">
              <a:latin typeface="Tahoma" panose="020B060403050404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b="1" dirty="0">
                <a:latin typeface="Tahoma" panose="020B0604030504040204" pitchFamily="34" charset="0"/>
              </a:rPr>
              <a:t>	</a:t>
            </a:r>
            <a:endParaRPr lang="ru-RU" altLang="ru-RU" b="1" dirty="0" smtClean="0">
              <a:latin typeface="Tahoma" panose="020B060403050404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b="1" dirty="0" smtClean="0">
                <a:latin typeface="Tahoma" panose="020B0604030504040204" pitchFamily="34" charset="0"/>
              </a:rPr>
              <a:t>Различия </a:t>
            </a:r>
            <a:r>
              <a:rPr lang="ru-RU" altLang="ru-RU" b="1" dirty="0">
                <a:latin typeface="Tahoma" panose="020B0604030504040204" pitchFamily="34" charset="0"/>
              </a:rPr>
              <a:t>статистически значимы (</a:t>
            </a:r>
            <a:r>
              <a:rPr lang="en-US" altLang="ru-RU" b="1" i="1" dirty="0">
                <a:latin typeface="Tahoma" panose="020B0604030504040204" pitchFamily="34" charset="0"/>
              </a:rPr>
              <a:t>p</a:t>
            </a:r>
            <a:r>
              <a:rPr lang="ru-RU" altLang="ru-RU" b="1" baseline="-25000" dirty="0" err="1">
                <a:latin typeface="Tahoma" panose="020B0604030504040204" pitchFamily="34" charset="0"/>
              </a:rPr>
              <a:t>Уилкоксон</a:t>
            </a:r>
            <a:r>
              <a:rPr lang="ru-RU" altLang="ru-RU" b="1" dirty="0">
                <a:latin typeface="Tahoma" panose="020B0604030504040204" pitchFamily="34" charset="0"/>
              </a:rPr>
              <a:t> &lt; 0,0001).</a:t>
            </a:r>
            <a:r>
              <a:rPr lang="ru-RU" altLang="ru-RU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9264793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268414"/>
            <a:ext cx="8229600" cy="4321175"/>
          </a:xfrm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ru-RU" altLang="ru-RU" b="1" dirty="0">
                <a:latin typeface="Tahoma" panose="020B0604030504040204" pitchFamily="34" charset="0"/>
              </a:rPr>
              <a:t>Низкие масса тела и </a:t>
            </a:r>
            <a:r>
              <a:rPr lang="ru-RU" altLang="ru-RU" b="1" dirty="0" err="1">
                <a:latin typeface="Tahoma" panose="020B0604030504040204" pitchFamily="34" charset="0"/>
              </a:rPr>
              <a:t>гестационный</a:t>
            </a:r>
            <a:r>
              <a:rPr lang="ru-RU" altLang="ru-RU" b="1" dirty="0">
                <a:latin typeface="Tahoma" panose="020B0604030504040204" pitchFamily="34" charset="0"/>
              </a:rPr>
              <a:t> возраст </a:t>
            </a:r>
            <a:r>
              <a:rPr lang="ru-RU" altLang="ru-RU" b="1" dirty="0" smtClean="0">
                <a:latin typeface="Tahoma" panose="020B0604030504040204" pitchFamily="34" charset="0"/>
              </a:rPr>
              <a:t>(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менее 32 недель</a:t>
            </a:r>
            <a:r>
              <a:rPr lang="ru-RU" altLang="ru-RU" b="1" dirty="0" smtClean="0">
                <a:latin typeface="Tahoma" panose="020B0604030504040204" pitchFamily="34" charset="0"/>
              </a:rPr>
              <a:t>) сопровождались </a:t>
            </a:r>
            <a:r>
              <a:rPr lang="ru-RU" altLang="ru-RU" b="1" dirty="0">
                <a:latin typeface="Tahoma" panose="020B0604030504040204" pitchFamily="34" charset="0"/>
              </a:rPr>
              <a:t>достоверно более высокими </a:t>
            </a:r>
            <a:r>
              <a:rPr lang="ru-RU" altLang="ru-RU" b="1" dirty="0" smtClean="0">
                <a:latin typeface="Tahoma" panose="020B0604030504040204" pitchFamily="34" charset="0"/>
              </a:rPr>
              <a:t>как частотой </a:t>
            </a:r>
            <a:r>
              <a:rPr lang="ru-RU" altLang="ru-RU" b="1" dirty="0">
                <a:latin typeface="Tahoma" panose="020B0604030504040204" pitchFamily="34" charset="0"/>
              </a:rPr>
              <a:t>развития </a:t>
            </a:r>
            <a:r>
              <a:rPr lang="ru-RU" altLang="ru-RU" b="1" dirty="0" smtClean="0">
                <a:latin typeface="Tahoma" panose="020B0604030504040204" pitchFamily="34" charset="0"/>
              </a:rPr>
              <a:t>так и </a:t>
            </a:r>
            <a:r>
              <a:rPr lang="ru-RU" altLang="ru-RU" b="1" dirty="0">
                <a:latin typeface="Tahoma" panose="020B0604030504040204" pitchFamily="34" charset="0"/>
              </a:rPr>
              <a:t>степенями тяжести церебральных кровоизлияний </a:t>
            </a:r>
            <a:r>
              <a:rPr lang="ru-RU" altLang="ru-RU" b="1" dirty="0" smtClean="0">
                <a:latin typeface="Tahoma" panose="020B0604030504040204" pitchFamily="34" charset="0"/>
              </a:rPr>
              <a:t/>
            </a:r>
            <a:br>
              <a:rPr lang="ru-RU" altLang="ru-RU" b="1" dirty="0" smtClean="0">
                <a:latin typeface="Tahoma" panose="020B0604030504040204" pitchFamily="34" charset="0"/>
              </a:rPr>
            </a:br>
            <a:r>
              <a:rPr lang="ru-RU" altLang="ru-RU" b="1" dirty="0" smtClean="0">
                <a:latin typeface="Tahoma" panose="020B0604030504040204" pitchFamily="34" charset="0"/>
              </a:rPr>
              <a:t>(</a:t>
            </a:r>
            <a:r>
              <a:rPr lang="en-US" altLang="ru-RU" b="1" i="1" dirty="0">
                <a:latin typeface="Tahoma" panose="020B0604030504040204" pitchFamily="34" charset="0"/>
              </a:rPr>
              <a:t>p</a:t>
            </a:r>
            <a:r>
              <a:rPr lang="ru-RU" altLang="ru-RU" b="1" baseline="-25000" dirty="0" err="1">
                <a:latin typeface="Tahoma" panose="020B0604030504040204" pitchFamily="34" charset="0"/>
              </a:rPr>
              <a:t>Крускал</a:t>
            </a:r>
            <a:r>
              <a:rPr lang="ru-RU" altLang="ru-RU" b="1" baseline="-25000" dirty="0">
                <a:latin typeface="Tahoma" panose="020B0604030504040204" pitchFamily="34" charset="0"/>
              </a:rPr>
              <a:t>–</a:t>
            </a:r>
            <a:r>
              <a:rPr lang="ru-RU" altLang="ru-RU" b="1" baseline="-25000" dirty="0" err="1">
                <a:latin typeface="Tahoma" panose="020B0604030504040204" pitchFamily="34" charset="0"/>
              </a:rPr>
              <a:t>Уолис</a:t>
            </a:r>
            <a:r>
              <a:rPr lang="ru-RU" altLang="ru-RU" b="1" dirty="0">
                <a:latin typeface="Tahoma" panose="020B0604030504040204" pitchFamily="34" charset="0"/>
              </a:rPr>
              <a:t> &lt; 0,0001 в обоих случаях).</a:t>
            </a:r>
          </a:p>
        </p:txBody>
      </p:sp>
    </p:spTree>
    <p:extLst>
      <p:ext uri="{BB962C8B-B14F-4D97-AF65-F5344CB8AC3E}">
        <p14:creationId xmlns="" xmlns:p14="http://schemas.microsoft.com/office/powerpoint/2010/main" val="34904403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9259" y="502276"/>
            <a:ext cx="6042285" cy="681187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вывод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91597" y="290809"/>
            <a:ext cx="4262203" cy="65671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75015" y="1373801"/>
            <a:ext cx="600155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Пролонгация беременности наиболее благоприятно влияет на качество последующей жизни ребенка!!!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97215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1269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6981" name="Text Box 5"/>
          <p:cNvSpPr txBox="1">
            <a:spLocks noChangeArrowheads="1"/>
          </p:cNvSpPr>
          <p:nvPr/>
        </p:nvSpPr>
        <p:spPr bwMode="auto">
          <a:xfrm>
            <a:off x="1508140" y="0"/>
            <a:ext cx="3411511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44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Спасибо</a:t>
            </a:r>
          </a:p>
          <a:p>
            <a:pPr algn="ctr"/>
            <a:r>
              <a:rPr lang="ru-RU" altLang="ru-RU" sz="44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за</a:t>
            </a:r>
          </a:p>
          <a:p>
            <a:pPr algn="ctr"/>
            <a:r>
              <a:rPr lang="ru-RU" altLang="ru-RU" sz="44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внимание</a:t>
            </a:r>
          </a:p>
        </p:txBody>
      </p:sp>
    </p:spTree>
    <p:extLst>
      <p:ext uri="{BB962C8B-B14F-4D97-AF65-F5344CB8AC3E}">
        <p14:creationId xmlns="" xmlns:p14="http://schemas.microsoft.com/office/powerpoint/2010/main" val="704646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3432" y="320497"/>
            <a:ext cx="8229600" cy="935038"/>
          </a:xfrm>
        </p:spPr>
        <p:txBody>
          <a:bodyPr/>
          <a:lstStyle/>
          <a:p>
            <a:r>
              <a:rPr lang="ru-RU" alt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Недоношенный пациент</a:t>
            </a:r>
            <a:r>
              <a:rPr lang="ru-RU" altLang="ru-RU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7850" y="1837879"/>
            <a:ext cx="8640763" cy="4525963"/>
          </a:xfrm>
        </p:spPr>
        <p:txBody>
          <a:bodyPr/>
          <a:lstStyle/>
          <a:p>
            <a:pPr>
              <a:buClr>
                <a:srgbClr val="E61404"/>
              </a:buClr>
              <a:buSzPct val="120000"/>
              <a:buFont typeface="Wingdings" panose="05000000000000000000" pitchFamily="2" charset="2"/>
              <a:buNone/>
            </a:pPr>
            <a:r>
              <a:rPr lang="ru-RU" altLang="ru-RU" b="1" dirty="0">
                <a:latin typeface="Verdana" panose="020B0604030504040204" pitchFamily="34" charset="0"/>
              </a:rPr>
              <a:t>Среди выживших младенцев частота развития внутрижелудочковых кровоизлияний / </a:t>
            </a:r>
            <a:r>
              <a:rPr lang="ru-RU" altLang="ru-RU" b="1" dirty="0" err="1">
                <a:latin typeface="Verdana" panose="020B0604030504040204" pitchFamily="34" charset="0"/>
              </a:rPr>
              <a:t>перивентрикулярной</a:t>
            </a:r>
            <a:r>
              <a:rPr lang="ru-RU" altLang="ru-RU" b="1" dirty="0">
                <a:latin typeface="Verdana" panose="020B0604030504040204" pitchFamily="34" charset="0"/>
              </a:rPr>
              <a:t> </a:t>
            </a:r>
            <a:r>
              <a:rPr lang="ru-RU" altLang="ru-RU" b="1" dirty="0" err="1">
                <a:latin typeface="Verdana" panose="020B0604030504040204" pitchFamily="34" charset="0"/>
              </a:rPr>
              <a:t>лейкомаляции</a:t>
            </a:r>
            <a:r>
              <a:rPr lang="ru-RU" altLang="ru-RU" b="1" dirty="0">
                <a:latin typeface="Verdana" panose="020B0604030504040204" pitchFamily="34" charset="0"/>
              </a:rPr>
              <a:t> (ВЖК/ПВЛ) составляет от 2,6% до 10%.</a:t>
            </a:r>
          </a:p>
          <a:p>
            <a:pPr>
              <a:buClr>
                <a:srgbClr val="E61404"/>
              </a:buClr>
              <a:buSzPct val="120000"/>
              <a:buFont typeface="Wingdings" panose="05000000000000000000" pitchFamily="2" charset="2"/>
              <a:buNone/>
            </a:pPr>
            <a:r>
              <a:rPr lang="ru-RU" altLang="ru-RU" b="1" dirty="0">
                <a:latin typeface="Verdana" panose="020B0604030504040204" pitchFamily="34" charset="0"/>
              </a:rPr>
              <a:t>Частота развития бронхолегочной дисплазии (БЛД) находится в диапазоне от 10,5% до 21,5%.</a:t>
            </a:r>
          </a:p>
          <a:p>
            <a:pPr algn="ctr">
              <a:buClr>
                <a:srgbClr val="E61404"/>
              </a:buClr>
              <a:buSzPct val="120000"/>
              <a:buFont typeface="Wingdings" panose="05000000000000000000" pitchFamily="2" charset="2"/>
              <a:buNone/>
            </a:pPr>
            <a:r>
              <a:rPr lang="ru-RU" altLang="ru-RU" b="1" dirty="0">
                <a:latin typeface="Verdana" panose="020B0604030504040204" pitchFamily="34" charset="0"/>
              </a:rPr>
              <a:t>[</a:t>
            </a:r>
            <a:r>
              <a:rPr lang="ru-RU" altLang="ru-RU" b="1" dirty="0" err="1">
                <a:latin typeface="Verdana" panose="020B0604030504040204" pitchFamily="34" charset="0"/>
              </a:rPr>
              <a:t>Zeitlin</a:t>
            </a:r>
            <a:r>
              <a:rPr lang="ru-RU" altLang="ru-RU" b="1" dirty="0">
                <a:latin typeface="Verdana" panose="020B0604030504040204" pitchFamily="34" charset="0"/>
              </a:rPr>
              <a:t> J., 2008]</a:t>
            </a:r>
          </a:p>
        </p:txBody>
      </p:sp>
    </p:spTree>
    <p:extLst>
      <p:ext uri="{BB962C8B-B14F-4D97-AF65-F5344CB8AC3E}">
        <p14:creationId xmlns="" xmlns:p14="http://schemas.microsoft.com/office/powerpoint/2010/main" val="2468013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33375"/>
            <a:ext cx="8229600" cy="935038"/>
          </a:xfrm>
        </p:spPr>
        <p:txBody>
          <a:bodyPr/>
          <a:lstStyle/>
          <a:p>
            <a:r>
              <a:rPr lang="ru-RU" alt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Недоношенный пациент</a:t>
            </a:r>
            <a:r>
              <a:rPr lang="ru-RU" altLang="ru-RU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4826" y="1196976"/>
            <a:ext cx="8640763" cy="4525963"/>
          </a:xfrm>
        </p:spPr>
        <p:txBody>
          <a:bodyPr/>
          <a:lstStyle/>
          <a:p>
            <a:pPr algn="ctr">
              <a:buClr>
                <a:srgbClr val="E61404"/>
              </a:buClr>
              <a:buSzPct val="120000"/>
              <a:buFont typeface="Wingdings" panose="05000000000000000000" pitchFamily="2" charset="2"/>
              <a:buNone/>
            </a:pPr>
            <a:r>
              <a:rPr lang="ru-RU" altLang="ru-RU" b="1">
                <a:latin typeface="Verdana" panose="020B0604030504040204" pitchFamily="34" charset="0"/>
              </a:rPr>
              <a:t>Критически незрелой у недоношенного пациента до 36 недель является система внешнего дыхания. </a:t>
            </a:r>
          </a:p>
        </p:txBody>
      </p:sp>
      <p:pic>
        <p:nvPicPr>
          <p:cNvPr id="138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13" y="3267076"/>
            <a:ext cx="4787900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19169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Этиология</a:t>
            </a:r>
            <a:r>
              <a:rPr lang="ru-RU" altLang="ru-RU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341438"/>
            <a:ext cx="8229600" cy="51117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/>
              <a:t>	</a:t>
            </a:r>
            <a:r>
              <a:rPr lang="ru-RU" altLang="ru-RU" b="1">
                <a:latin typeface="Verdana" panose="020B0604030504040204" pitchFamily="34" charset="0"/>
              </a:rPr>
              <a:t>До 35 недель гестационного развития незрелость пневмоцитов II типа приводит к дефициту сурфактанта – естественного противоателектатического фактора, призванного поддержать легкие в расправленном состоянии уже после первых вдохов. В таких условиях легкие оказываются не в состоянии обеспечить возрастающие потребности новорожденного в кислороде и элиминацию углекислого газа.</a:t>
            </a:r>
            <a:r>
              <a:rPr lang="ru-RU" altLang="ru-RU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26377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140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714" y="607826"/>
            <a:ext cx="6894938" cy="625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00015" y="238494"/>
            <a:ext cx="3991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Пневмоцит</a:t>
            </a:r>
            <a:r>
              <a:rPr lang="ru-RU" alt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 </a:t>
            </a:r>
            <a:r>
              <a:rPr lang="en-US" alt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II</a:t>
            </a:r>
            <a:r>
              <a:rPr lang="ru-RU" alt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 типа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1858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СУРФАКТАНТНАЯ ТЕРАПИЯ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1690688"/>
            <a:ext cx="2355761" cy="3746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437" y="1690688"/>
            <a:ext cx="8286750" cy="376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38615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647</Words>
  <Application>Microsoft Office PowerPoint</Application>
  <PresentationFormat>Произвольный</PresentationFormat>
  <Paragraphs>139</Paragraphs>
  <Slides>47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9" baseType="lpstr">
      <vt:lpstr>Тема Office</vt:lpstr>
      <vt:lpstr>Диаграмма Microsoft Graph</vt:lpstr>
      <vt:lpstr>Резервы улучшения выхаживания недоношенных детей</vt:lpstr>
      <vt:lpstr>Недоношенный пациент </vt:lpstr>
      <vt:lpstr>Младенческая смертность, ‰</vt:lpstr>
      <vt:lpstr>Динамика младенческой смертности</vt:lpstr>
      <vt:lpstr>Недоношенный пациент </vt:lpstr>
      <vt:lpstr>Недоношенный пациент </vt:lpstr>
      <vt:lpstr>Этиология </vt:lpstr>
      <vt:lpstr>Слайд 8</vt:lpstr>
      <vt:lpstr>СУРФАКТАНТНАЯ ТЕРАПИЯ</vt:lpstr>
      <vt:lpstr>Слайд 10</vt:lpstr>
      <vt:lpstr>Готов ли недоношенный плод к родам?</vt:lpstr>
      <vt:lpstr>Late preterm newborn</vt:lpstr>
      <vt:lpstr>Слайд 13</vt:lpstr>
      <vt:lpstr>Внутричерепные нетравматические кровоизлияния</vt:lpstr>
      <vt:lpstr>Патоморфология ВЖК</vt:lpstr>
      <vt:lpstr>Внутричерепные нетравматические кровоизлияния</vt:lpstr>
      <vt:lpstr>Внутричерепные нетравматические кровоизлияния</vt:lpstr>
      <vt:lpstr>Гидроцефалия</vt:lpstr>
      <vt:lpstr>Гидроцефалия</vt:lpstr>
      <vt:lpstr>Гидроцефалия</vt:lpstr>
      <vt:lpstr>Слайд 21</vt:lpstr>
      <vt:lpstr>Слайд 22</vt:lpstr>
      <vt:lpstr>Слайд 23</vt:lpstr>
      <vt:lpstr>Первичная неврологическая заболеваемость  детей в РБ (на 1000 населения)</vt:lpstr>
      <vt:lpstr>Общая заболеваемость: ДЦП у детей (на 1000 населения) в РБ</vt:lpstr>
      <vt:lpstr>Бронхолегочная дисплазия</vt:lpstr>
      <vt:lpstr>Язвенно-некротический энтероколит</vt:lpstr>
      <vt:lpstr>Слайд 28</vt:lpstr>
      <vt:lpstr>Слайд 29</vt:lpstr>
      <vt:lpstr>Объект исследования </vt:lpstr>
      <vt:lpstr>Недоношенный пациент </vt:lpstr>
      <vt:lpstr>На что мы можем повлиять? </vt:lpstr>
      <vt:lpstr>Влияние воспаления последа на нуждаемость в ИВЛ или СРАР </vt:lpstr>
      <vt:lpstr>Слайд 34</vt:lpstr>
      <vt:lpstr>Влияние способа родоразрешения на нуждаемость в ИВЛ+СРАР</vt:lpstr>
      <vt:lpstr>Влияние способа родоразрешения на нуждаемость в О2-терапии</vt:lpstr>
      <vt:lpstr>Слайд 37</vt:lpstr>
      <vt:lpstr>Влияние сроков введения сурфактанта на нуждаемость в кардиотонической терапии </vt:lpstr>
      <vt:lpstr>Многофакторный анализ (РАПР Кокса)</vt:lpstr>
      <vt:lpstr>Влияние срока гестации при рождении детей на развитие БЛД </vt:lpstr>
      <vt:lpstr>Влияние срока гестации при рождении детей на развитие БЛД </vt:lpstr>
      <vt:lpstr>Влияние срока гестации при рождении детей на развитие тяжелых ВЧК (3-4 степени)</vt:lpstr>
      <vt:lpstr>Влияние срока гестации при рождении детей на развитие тяжелых ВЧК (3-4 степени)</vt:lpstr>
      <vt:lpstr>Слайд 44</vt:lpstr>
      <vt:lpstr>Слайд 45</vt:lpstr>
      <vt:lpstr>вывод</vt:lpstr>
      <vt:lpstr>Слайд 47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Здоровье недоношенных детей и пути его улучшения</dc:title>
  <dc:creator>Admin</dc:creator>
  <cp:lastModifiedBy>Пользователь</cp:lastModifiedBy>
  <cp:revision>41</cp:revision>
  <dcterms:created xsi:type="dcterms:W3CDTF">2018-03-27T10:38:58Z</dcterms:created>
  <dcterms:modified xsi:type="dcterms:W3CDTF">2019-03-22T04:54:24Z</dcterms:modified>
</cp:coreProperties>
</file>